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74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75" r:id="rId18"/>
    <p:sldId id="267" r:id="rId19"/>
    <p:sldId id="268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6D44C4A-9298-4D4D-9114-779D3C30984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A3A165-BCEA-424A-B77F-0707FBF132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728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C4A-9298-4D4D-9114-779D3C30984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A165-BCEA-424A-B77F-0707FBF1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13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C4A-9298-4D4D-9114-779D3C30984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A165-BCEA-424A-B77F-0707FBF132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448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C4A-9298-4D4D-9114-779D3C30984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A165-BCEA-424A-B77F-0707FBF132B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302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C4A-9298-4D4D-9114-779D3C30984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A165-BCEA-424A-B77F-0707FBF1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C4A-9298-4D4D-9114-779D3C30984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A165-BCEA-424A-B77F-0707FBF132B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270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C4A-9298-4D4D-9114-779D3C30984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A165-BCEA-424A-B77F-0707FBF132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38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C4A-9298-4D4D-9114-779D3C30984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A165-BCEA-424A-B77F-0707FBF132B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12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C4A-9298-4D4D-9114-779D3C30984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A165-BCEA-424A-B77F-0707FBF132B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52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C4A-9298-4D4D-9114-779D3C30984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A165-BCEA-424A-B77F-0707FBF1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62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C4A-9298-4D4D-9114-779D3C30984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A165-BCEA-424A-B77F-0707FBF132B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046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C4A-9298-4D4D-9114-779D3C30984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A165-BCEA-424A-B77F-0707FBF1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36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C4A-9298-4D4D-9114-779D3C30984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A165-BCEA-424A-B77F-0707FBF132B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456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C4A-9298-4D4D-9114-779D3C30984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A165-BCEA-424A-B77F-0707FBF132B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612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C4A-9298-4D4D-9114-779D3C30984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A165-BCEA-424A-B77F-0707FBF1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C4A-9298-4D4D-9114-779D3C30984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A165-BCEA-424A-B77F-0707FBF132B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84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44C4A-9298-4D4D-9114-779D3C30984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A165-BCEA-424A-B77F-0707FBF1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07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D44C4A-9298-4D4D-9114-779D3C309847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A3A165-BCEA-424A-B77F-0707FBF13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1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Clinical Relationships that Last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Heather Osness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76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science behind appreciation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back to your most memorable experience in </a:t>
            </a:r>
            <a:r>
              <a:rPr lang="en-US" dirty="0" err="1" smtClean="0"/>
              <a:t>clinicals</a:t>
            </a:r>
            <a:r>
              <a:rPr lang="en-US" dirty="0" smtClean="0"/>
              <a:t> as a student</a:t>
            </a:r>
          </a:p>
          <a:p>
            <a:r>
              <a:rPr lang="en-US" dirty="0" smtClean="0"/>
              <a:t>Gratitude can smooth over those “yucky” experiences </a:t>
            </a:r>
          </a:p>
          <a:p>
            <a:r>
              <a:rPr lang="en-US" dirty="0" smtClean="0"/>
              <a:t>We can show gratitude to facilities as a whole as well as individual preceptors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70" y="4100944"/>
            <a:ext cx="3273138" cy="197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Preceptor Education experiences</a:t>
            </a:r>
          </a:p>
          <a:p>
            <a:pPr lvl="1"/>
            <a:r>
              <a:rPr lang="en-US" dirty="0" smtClean="0"/>
              <a:t>Going through AST you can provide education AND CE credit</a:t>
            </a:r>
          </a:p>
          <a:p>
            <a:r>
              <a:rPr lang="en-US" dirty="0" smtClean="0"/>
              <a:t>This helps get them the CE’s they need to stay certified</a:t>
            </a:r>
          </a:p>
          <a:p>
            <a:r>
              <a:rPr lang="en-US" dirty="0" smtClean="0"/>
              <a:t>Also helps preceptors build skills related to teaching</a:t>
            </a:r>
          </a:p>
          <a:p>
            <a:r>
              <a:rPr lang="en-US" dirty="0" smtClean="0"/>
              <a:t>Helps relieve some of the preceptor’s anxiety and stress of teaching a student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1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you can teach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give good real feedback</a:t>
            </a:r>
          </a:p>
          <a:p>
            <a:pPr lvl="1"/>
            <a:r>
              <a:rPr lang="en-US" dirty="0" smtClean="0"/>
              <a:t>Why that matters to the success of a student</a:t>
            </a:r>
          </a:p>
          <a:p>
            <a:r>
              <a:rPr lang="en-US" dirty="0" smtClean="0"/>
              <a:t>How to set goals with a student</a:t>
            </a:r>
          </a:p>
          <a:p>
            <a:r>
              <a:rPr lang="en-US" dirty="0" smtClean="0"/>
              <a:t>How to let the student lead but we watchful in the background</a:t>
            </a:r>
          </a:p>
          <a:p>
            <a:r>
              <a:rPr lang="en-US" dirty="0" smtClean="0"/>
              <a:t>Be sympathetic </a:t>
            </a:r>
          </a:p>
          <a:p>
            <a:r>
              <a:rPr lang="en-US" dirty="0" smtClean="0"/>
              <a:t>Teaching is also a learning experience for the preceptor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79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the source they need for procedure and policies</a:t>
            </a:r>
          </a:p>
          <a:p>
            <a:pPr lvl="1"/>
            <a:r>
              <a:rPr lang="en-US" dirty="0" smtClean="0"/>
              <a:t>Hint- Use the AST.org website for direction</a:t>
            </a:r>
          </a:p>
          <a:p>
            <a:r>
              <a:rPr lang="en-US" dirty="0" smtClean="0"/>
              <a:t>Provide them with information about State Assembly workshops and Conferences</a:t>
            </a:r>
          </a:p>
          <a:p>
            <a:pPr lvl="1"/>
            <a:r>
              <a:rPr lang="en-US" dirty="0" smtClean="0"/>
              <a:t>If you aren’t already involved in your State Assembly do it! </a:t>
            </a:r>
          </a:p>
        </p:txBody>
      </p:sp>
    </p:spTree>
    <p:extLst>
      <p:ext uri="{BB962C8B-B14F-4D97-AF65-F5344CB8AC3E}">
        <p14:creationId xmlns:p14="http://schemas.microsoft.com/office/powerpoint/2010/main" val="193854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time </a:t>
            </a:r>
            <a:r>
              <a:rPr lang="en-US" smtClean="0"/>
              <a:t>to share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3859365"/>
            <a:ext cx="9601200" cy="71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02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Communication: Getting on the same page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86" y="2557463"/>
            <a:ext cx="4971628" cy="3317875"/>
          </a:xfrm>
        </p:spPr>
      </p:pic>
    </p:spTree>
    <p:extLst>
      <p:ext uri="{BB962C8B-B14F-4D97-AF65-F5344CB8AC3E}">
        <p14:creationId xmlns:p14="http://schemas.microsoft.com/office/powerpoint/2010/main" val="2035715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miscommunications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Scheduling </a:t>
            </a:r>
          </a:p>
          <a:p>
            <a:r>
              <a:rPr lang="en-US" dirty="0" smtClean="0"/>
              <a:t>Preceptor expectations</a:t>
            </a:r>
          </a:p>
          <a:p>
            <a:r>
              <a:rPr lang="en-US" dirty="0" smtClean="0"/>
              <a:t>Level of student ability</a:t>
            </a:r>
          </a:p>
          <a:p>
            <a:r>
              <a:rPr lang="en-US" dirty="0" smtClean="0"/>
              <a:t>Proper feedback from preceptors</a:t>
            </a:r>
          </a:p>
          <a:p>
            <a:r>
              <a:rPr lang="en-US" dirty="0" smtClean="0"/>
              <a:t>Who can be a preceptor</a:t>
            </a:r>
          </a:p>
          <a:p>
            <a:r>
              <a:rPr lang="en-US" dirty="0" smtClean="0"/>
              <a:t>What the preceptors are teaching the students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53" y="2556932"/>
            <a:ext cx="3954318" cy="263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14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Advisory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great tool to help you communicate effectively with your clinical sites</a:t>
            </a:r>
          </a:p>
          <a:p>
            <a:r>
              <a:rPr lang="en-US" dirty="0" smtClean="0"/>
              <a:t>They get insight into how you run your program but they also have the ability to voice their opinions, concern or praise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46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Employer Satisfaction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personal phone call before sending the survey to let them know its coming </a:t>
            </a:r>
          </a:p>
          <a:p>
            <a:r>
              <a:rPr lang="en-US" dirty="0" smtClean="0"/>
              <a:t>Get in touch after you get the survey back if there are any concerns expressed in the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54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communication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regular meetings with management</a:t>
            </a:r>
          </a:p>
          <a:p>
            <a:r>
              <a:rPr lang="en-US" dirty="0" smtClean="0"/>
              <a:t>Address concerns within 24 hours of receiving feedback</a:t>
            </a:r>
          </a:p>
          <a:p>
            <a:pPr lvl="1"/>
            <a:r>
              <a:rPr lang="en-US" dirty="0" smtClean="0"/>
              <a:t>Its tempting to put it off or hope it goes away but don’t  do it!</a:t>
            </a:r>
          </a:p>
          <a:p>
            <a:r>
              <a:rPr lang="en-US" dirty="0" smtClean="0"/>
              <a:t>Don’t rely solely on others to build these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38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learner will recognize why a good relationship is vital to a programs success</a:t>
            </a:r>
          </a:p>
          <a:p>
            <a:r>
              <a:rPr lang="en-US" dirty="0" smtClean="0"/>
              <a:t>The learner will identify ways their program can show appreciation to their clinical sites</a:t>
            </a:r>
          </a:p>
          <a:p>
            <a:r>
              <a:rPr lang="en-US" dirty="0" smtClean="0"/>
              <a:t>The learner will discover good communication practices and how to be in sync with their clinical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39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or 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21" y="2557463"/>
            <a:ext cx="2585357" cy="3317875"/>
          </a:xfrm>
        </p:spPr>
      </p:pic>
    </p:spTree>
    <p:extLst>
      <p:ext uri="{BB962C8B-B14F-4D97-AF65-F5344CB8AC3E}">
        <p14:creationId xmlns:p14="http://schemas.microsoft.com/office/powerpoint/2010/main" val="3121940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810" y="2557463"/>
            <a:ext cx="4748380" cy="3317875"/>
          </a:xfrm>
        </p:spPr>
      </p:pic>
    </p:spTree>
    <p:extLst>
      <p:ext uri="{BB962C8B-B14F-4D97-AF65-F5344CB8AC3E}">
        <p14:creationId xmlns:p14="http://schemas.microsoft.com/office/powerpoint/2010/main" val="14499860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 smtClean="0"/>
              <a:t>About Me </a:t>
            </a:r>
            <a:endParaRPr lang="en-US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945370"/>
            <a:ext cx="2620269" cy="196408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Mother of 5 </a:t>
            </a:r>
          </a:p>
          <a:p>
            <a:r>
              <a:rPr lang="en-US" dirty="0" smtClean="0"/>
              <a:t>Practicing CST since 2015</a:t>
            </a:r>
          </a:p>
          <a:p>
            <a:r>
              <a:rPr lang="en-US" dirty="0" smtClean="0"/>
              <a:t>Teaching since 2019</a:t>
            </a:r>
          </a:p>
          <a:p>
            <a:r>
              <a:rPr lang="en-US" dirty="0" smtClean="0"/>
              <a:t>PD since January 2020</a:t>
            </a:r>
          </a:p>
          <a:p>
            <a:r>
              <a:rPr lang="en-US" dirty="0" smtClean="0"/>
              <a:t>Recently returned from a humanitarian trip in Mali West Africa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982" y="3117273"/>
            <a:ext cx="1454207" cy="2585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87" y="1020193"/>
            <a:ext cx="2718261" cy="1814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404" y="3154680"/>
            <a:ext cx="3901440" cy="25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22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Good relationships are vital to our program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Symbiosis is EVERYWHERE</a:t>
            </a:r>
          </a:p>
          <a:p>
            <a:pPr algn="ctr"/>
            <a:r>
              <a:rPr lang="en-US" dirty="0" smtClean="0"/>
              <a:t>Columbian </a:t>
            </a:r>
            <a:r>
              <a:rPr lang="en-US" dirty="0" err="1" smtClean="0"/>
              <a:t>Lesserback</a:t>
            </a:r>
            <a:r>
              <a:rPr lang="en-US" dirty="0" smtClean="0"/>
              <a:t> Tarantula and the Dotted Humming Frog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05" y="3532680"/>
            <a:ext cx="3921182" cy="261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25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Mutualistic Symbiosis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Long term mutually beneficial relationships between two organisms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Much like these relationships in nature we want to provide the same mutually beneficial relationship to our clinical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7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why….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Program Benefits</a:t>
            </a:r>
          </a:p>
          <a:p>
            <a:pPr lvl="1"/>
            <a:r>
              <a:rPr lang="en-US" dirty="0" smtClean="0"/>
              <a:t>Clinical experience is necessary for completion of the program</a:t>
            </a:r>
          </a:p>
          <a:p>
            <a:pPr lvl="1"/>
            <a:r>
              <a:rPr lang="en-US" dirty="0" smtClean="0"/>
              <a:t>Good rapport can give you an edge over competing programs</a:t>
            </a:r>
          </a:p>
          <a:p>
            <a:pPr lvl="1"/>
            <a:r>
              <a:rPr lang="en-US" dirty="0" smtClean="0"/>
              <a:t>Willing to “share” valuable techs for teaching</a:t>
            </a:r>
            <a:endParaRPr lang="en-US" dirty="0"/>
          </a:p>
          <a:p>
            <a:r>
              <a:rPr lang="en-US" dirty="0" smtClean="0"/>
              <a:t>Clinical Benefits</a:t>
            </a:r>
          </a:p>
          <a:p>
            <a:pPr lvl="1"/>
            <a:r>
              <a:rPr lang="en-US" dirty="0" smtClean="0"/>
              <a:t>Year long job interview</a:t>
            </a:r>
          </a:p>
          <a:p>
            <a:pPr lvl="1"/>
            <a:r>
              <a:rPr lang="en-US" dirty="0" smtClean="0"/>
              <a:t>“Courting” desirable students</a:t>
            </a:r>
          </a:p>
          <a:p>
            <a:pPr lvl="1"/>
            <a:r>
              <a:rPr lang="en-US" dirty="0" smtClean="0"/>
              <a:t>Students are more likely to apply at familiar clinical sites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38" y="2556932"/>
            <a:ext cx="2363759" cy="307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6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things to consider…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rely on good clinical sites to help in meeting our accreditation standards</a:t>
            </a:r>
          </a:p>
          <a:p>
            <a:r>
              <a:rPr lang="en-US" dirty="0" smtClean="0"/>
              <a:t>We use their leadership for our Accreditation Committees</a:t>
            </a:r>
          </a:p>
          <a:p>
            <a:r>
              <a:rPr lang="en-US" dirty="0" smtClean="0"/>
              <a:t>Having open communication allows you to get things done faster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95" y="4216400"/>
            <a:ext cx="26955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55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there?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903" y="681327"/>
            <a:ext cx="1771650" cy="2581275"/>
          </a:xfrm>
        </p:spPr>
      </p:pic>
      <p:sp>
        <p:nvSpPr>
          <p:cNvPr id="5" name="TextBox 4"/>
          <p:cNvSpPr txBox="1"/>
          <p:nvPr/>
        </p:nvSpPr>
        <p:spPr>
          <a:xfrm>
            <a:off x="1459345" y="2817091"/>
            <a:ext cx="9388660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There are lots of great paths we can take to build this relationship.</a:t>
            </a:r>
          </a:p>
          <a:p>
            <a:endParaRPr lang="en-US" sz="2800" dirty="0"/>
          </a:p>
          <a:p>
            <a:pPr algn="ctr"/>
            <a:r>
              <a:rPr lang="en-US" sz="3200" dirty="0" smtClean="0"/>
              <a:t>Today we are going to focus on two paths</a:t>
            </a:r>
          </a:p>
          <a:p>
            <a:pPr algn="ctr"/>
            <a:r>
              <a:rPr lang="en-US" sz="3200" dirty="0"/>
              <a:t>	</a:t>
            </a:r>
            <a:endParaRPr lang="en-US" sz="3200" dirty="0" smtClean="0"/>
          </a:p>
          <a:p>
            <a:pPr algn="ctr"/>
            <a:r>
              <a:rPr lang="en-US" sz="3200" dirty="0" smtClean="0"/>
              <a:t>Appreciation and Communication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8339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A41022D7B7DC4781244DE97F8A4BAC" ma:contentTypeVersion="15" ma:contentTypeDescription="Create a new document." ma:contentTypeScope="" ma:versionID="326f85e75091662216ee0adc63a89c66">
  <xsd:schema xmlns:xsd="http://www.w3.org/2001/XMLSchema" xmlns:xs="http://www.w3.org/2001/XMLSchema" xmlns:p="http://schemas.microsoft.com/office/2006/metadata/properties" xmlns:ns3="39281de1-f37c-45f4-801b-efc8c83c00d3" xmlns:ns4="ce8f80bc-d087-49e0-99fb-b91a3e688c6c" targetNamespace="http://schemas.microsoft.com/office/2006/metadata/properties" ma:root="true" ma:fieldsID="003d195cee7b5445c41143a277f2dd94" ns3:_="" ns4:_="">
    <xsd:import namespace="39281de1-f37c-45f4-801b-efc8c83c00d3"/>
    <xsd:import namespace="ce8f80bc-d087-49e0-99fb-b91a3e688c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81de1-f37c-45f4-801b-efc8c83c0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f80bc-d087-49e0-99fb-b91a3e688c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9281de1-f37c-45f4-801b-efc8c83c00d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2C662A-F1F5-4CBC-8752-57D4CC8EAE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281de1-f37c-45f4-801b-efc8c83c00d3"/>
    <ds:schemaRef ds:uri="ce8f80bc-d087-49e0-99fb-b91a3e688c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646F64-3CB7-425D-A586-A53A8A114247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ce8f80bc-d087-49e0-99fb-b91a3e688c6c"/>
    <ds:schemaRef ds:uri="39281de1-f37c-45f4-801b-efc8c83c00d3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AEB5908-7B36-4808-A16B-F377402DA3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3378</TotalTime>
  <Words>586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Building Clinical Relationships that Last</vt:lpstr>
      <vt:lpstr>Objectives</vt:lpstr>
      <vt:lpstr>Disclaimer…</vt:lpstr>
      <vt:lpstr>About Me </vt:lpstr>
      <vt:lpstr>Good relationships are vital to our program success</vt:lpstr>
      <vt:lpstr>Mutualistic Symbiosis</vt:lpstr>
      <vt:lpstr>But why…. </vt:lpstr>
      <vt:lpstr>Other things to consider…</vt:lpstr>
      <vt:lpstr>How do we get there?</vt:lpstr>
      <vt:lpstr>The science behind appreciation</vt:lpstr>
      <vt:lpstr>Provide education</vt:lpstr>
      <vt:lpstr>Some things you can teach</vt:lpstr>
      <vt:lpstr>Facility Education</vt:lpstr>
      <vt:lpstr>Your time to share</vt:lpstr>
      <vt:lpstr>Communication: Getting on the same page</vt:lpstr>
      <vt:lpstr>Common miscommunications</vt:lpstr>
      <vt:lpstr>Program Advisory Committee</vt:lpstr>
      <vt:lpstr>Employer Satisfaction Surveys</vt:lpstr>
      <vt:lpstr>Additional communication ideas</vt:lpstr>
      <vt:lpstr>Comments or Questions</vt:lpstr>
    </vt:vector>
  </TitlesOfParts>
  <Company>Dixie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Clinical Relationships that Last</dc:title>
  <dc:creator>Heather Osness</dc:creator>
  <cp:lastModifiedBy>Heather Osness</cp:lastModifiedBy>
  <cp:revision>26</cp:revision>
  <dcterms:created xsi:type="dcterms:W3CDTF">2023-01-25T17:51:31Z</dcterms:created>
  <dcterms:modified xsi:type="dcterms:W3CDTF">2023-02-08T18:34:39Z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0x010100CFA41022D7B7DC4781244DE97F8A4BAC</vt:lpwstr>
  </property>
</Properties>
</file>